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</p:sldMasterIdLst>
  <p:sldIdLst>
    <p:sldId id="256" r:id="rId4"/>
    <p:sldId id="274" r:id="rId5"/>
    <p:sldId id="275" r:id="rId6"/>
    <p:sldId id="276" r:id="rId7"/>
    <p:sldId id="273" r:id="rId8"/>
    <p:sldId id="257" r:id="rId9"/>
    <p:sldId id="258" r:id="rId10"/>
    <p:sldId id="263" r:id="rId11"/>
    <p:sldId id="260" r:id="rId12"/>
    <p:sldId id="267" r:id="rId13"/>
    <p:sldId id="264" r:id="rId14"/>
    <p:sldId id="262" r:id="rId15"/>
    <p:sldId id="269" r:id="rId16"/>
    <p:sldId id="261" r:id="rId17"/>
    <p:sldId id="266" r:id="rId18"/>
    <p:sldId id="259" r:id="rId19"/>
    <p:sldId id="265" r:id="rId20"/>
    <p:sldId id="268" r:id="rId21"/>
    <p:sldId id="271" r:id="rId22"/>
    <p:sldId id="272" r:id="rId23"/>
    <p:sldId id="277" r:id="rId24"/>
    <p:sldId id="278" r:id="rId25"/>
    <p:sldId id="285" r:id="rId26"/>
    <p:sldId id="281" r:id="rId27"/>
    <p:sldId id="282" r:id="rId28"/>
    <p:sldId id="284" r:id="rId29"/>
    <p:sldId id="283" r:id="rId30"/>
    <p:sldId id="279" r:id="rId3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rednji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5E54FF-CE6C-45A8-A90C-85D30A9FC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2A61701-C460-448B-82AF-600D56F5E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41E03CA-D855-40A9-BA2B-73770F24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C7AB60E-BD73-46CA-91A7-CA3E29FE0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B5472CD-FE5C-4D60-ADD1-76CB05E33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1822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59FA88-A067-4546-86C9-2317D2640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ACFB0318-117A-4D1F-9AF9-CD32D8CD6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A031949-4C1C-4D64-8D9D-B2EC1F117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4666369-BDFE-45BF-8161-6DBBB0247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C72EDAD-731A-4224-B508-DF05669D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2464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2B7BE789-0DBC-451F-96A3-A08ACAD3B0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BA70B6A-A430-4AEC-B0C5-BC5831B21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DCFA544-79DC-4807-866A-D105BB5BB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7A4FC28-2C3A-4132-9DB3-77D082692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E15D824-3999-4B99-98E8-CB614471C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3055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357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1772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32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7172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844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397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2950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42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50E34A-9A15-4680-9129-9D335ACC7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2538461-59EA-4613-9DEA-C72BAFA4E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C9EB13-D1F7-4699-A6B4-C531AA840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77485B4-28E3-400D-97FE-8DF99F88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BC06EB5-4569-44FD-AA4F-1CAA3E22B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3935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0749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7937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229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998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2307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8309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201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252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988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746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76E781-3408-4329-9AE9-08A340BDF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0434F05-1B77-47C3-823C-D5C9633F8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E837223-7060-48A2-9AAD-8A5B5A9AA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FE6C6D3-120B-4194-8935-5449612C2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AF289FA-A74D-4D81-B4BD-D96128A33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61449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3738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595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485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7336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434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77994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6609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4112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1677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42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AF2FBB-3C55-4D97-9DB6-2D4C3E042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FFB6DD3-5DDD-4B39-B808-33EA269A42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CA40A27-C6ED-4C51-A3A2-6493A296A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6E64579-F14C-44D5-972F-28CEE296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6C1221D-F562-4BFD-96A7-A9A91A8E0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E823CF6-69B4-4708-83A0-95F9BA2FF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99011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4531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65236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3931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9195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642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509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82E674-F181-41BD-B86D-972095E7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10CF88A-C59C-481C-9B31-37926B5BB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5CCAE72-5077-4410-95F5-B638D6780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75E3705-7C2D-4F39-AA12-9A00DEC58B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2AD6DDD8-1C7B-4FA3-AC6B-6ADA28D655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50928A64-603F-4357-A565-A2E740634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67128AF5-48E4-4D7D-B6D8-93E165EC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10A7F515-0967-4F5B-97BA-AB1614BD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9202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89BAEE-0E3A-4CDE-81CE-802D4B3A7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7BA656B4-88D9-4A34-8BDD-B48AC28E5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EA2DBE9A-B34A-404E-87B3-02D001594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5782C4FD-40E4-44EB-B0BB-C8FE2FD3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9055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646B7F7B-5ACB-4198-9BC9-34EA7BA00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6FB224FC-FF31-4296-8F47-54910F00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04BDD3B-B52B-4486-86C4-BFAF9F2E9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4398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6CCB9E-43D3-4F10-8DC8-614F306BC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015E879-47A6-49A2-AD16-8E2460068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37F3DEC-1DC1-4E8E-8CAE-E2D208968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7E36790-E5B7-4C77-AA24-A6BD9A2EB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C7F3962-8761-4B91-A3C8-D60EA761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996AF41-9D7E-4EF5-BA22-7B54208CE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7569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4676ED-F372-4D5F-BD65-9A9F2303D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9EE2C31F-8DFE-4B69-B6AE-D25FAB0A08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E79B675-4B00-4F96-AC6B-5C0B59BB8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2E3DF5E-1AD8-4BE3-9544-76E5408F6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4C41C7F-38D3-4F59-BC7C-29445363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08B864C-6FF4-4AA7-AC89-88FFFA141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2475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69CF8329-9AFF-44EF-94F1-CBDD652B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3A53297-849F-4088-B398-894CFB443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1437C1C-FA31-44C9-A162-D49C116B07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8D4C956-A3B3-433E-82E7-316BE08B9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0A6AC97-F6FF-46FA-A34C-635FF3C0B6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346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988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93DFAE2-DB47-44A6-B583-8E3FA875ABAB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0338588-6A92-4855-AB05-6AA491A6C16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49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r-code-generator.com/" TargetMode="External"/><Relationship Id="rId2" Type="http://schemas.openxmlformats.org/officeDocument/2006/relationships/hyperlink" Target="http://bit.ly/poznati-remake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ssicfm.com/discover-music/humour/recreating-famous-paintings-home-quarantine/" TargetMode="External"/><Relationship Id="rId2" Type="http://schemas.openxmlformats.org/officeDocument/2006/relationships/hyperlink" Target="http://bit.ly/poznati-remak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oredpanda.com/art-recreation-at-home-museum-challenge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gle/62CGQT6uBBiG4R8a6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9709BE-0352-4699-9A9D-09C8827ACD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sz="3200" b="1" dirty="0"/>
              <a:t>Projekt – REMAKE </a:t>
            </a:r>
            <a:br>
              <a:rPr lang="hr-HR" sz="3200" b="1" dirty="0"/>
            </a:br>
            <a:r>
              <a:rPr lang="hr-HR" sz="3200" b="1" dirty="0"/>
              <a:t>Fotografski prikaz umjetničkih djela u suvremenom vremenu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7C5AF6D-EAEB-430A-BDA1-00C9711C73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b="1" dirty="0"/>
              <a:t>Obrada rezultata  izbora REMAKE radova </a:t>
            </a:r>
          </a:p>
        </p:txBody>
      </p:sp>
    </p:spTree>
    <p:extLst>
      <p:ext uri="{BB962C8B-B14F-4D97-AF65-F5344CB8AC3E}">
        <p14:creationId xmlns:p14="http://schemas.microsoft.com/office/powerpoint/2010/main" val="3132249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3DEEC2-65C5-4714-B3D2-865BC6829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843"/>
            <a:ext cx="10515600" cy="1325563"/>
          </a:xfrm>
        </p:spPr>
        <p:txBody>
          <a:bodyPr>
            <a:normAutofit/>
          </a:bodyPr>
          <a:lstStyle/>
          <a:p>
            <a:pPr algn="ctr" fontAlgn="ctr"/>
            <a:r>
              <a:rPr lang="hr-HR" sz="3600" b="1" dirty="0">
                <a:solidFill>
                  <a:srgbClr val="002060"/>
                </a:solidFill>
              </a:rPr>
              <a:t>Claude </a:t>
            </a:r>
            <a:r>
              <a:rPr lang="hr-HR" sz="3600" b="1" dirty="0" err="1">
                <a:solidFill>
                  <a:srgbClr val="002060"/>
                </a:solidFill>
              </a:rPr>
              <a:t>Monet</a:t>
            </a:r>
            <a:r>
              <a:rPr lang="hr-HR" sz="3600" b="1" dirty="0">
                <a:solidFill>
                  <a:srgbClr val="002060"/>
                </a:solidFill>
              </a:rPr>
              <a:t> – „</a:t>
            </a:r>
            <a:r>
              <a:rPr lang="hr-HR" sz="3600" b="1" dirty="0" err="1">
                <a:solidFill>
                  <a:srgbClr val="002060"/>
                </a:solidFill>
              </a:rPr>
              <a:t>Springtime</a:t>
            </a:r>
            <a:r>
              <a:rPr lang="hr-HR" sz="3600" b="1" dirty="0">
                <a:solidFill>
                  <a:srgbClr val="002060"/>
                </a:solidFill>
              </a:rPr>
              <a:t>“</a:t>
            </a:r>
            <a:br>
              <a:rPr lang="hr-HR" sz="3600" b="1" dirty="0">
                <a:solidFill>
                  <a:srgbClr val="002060"/>
                </a:solidFill>
              </a:rPr>
            </a:br>
            <a:r>
              <a:rPr lang="hr-HR" sz="3600" b="1" dirty="0">
                <a:solidFill>
                  <a:srgbClr val="002060"/>
                </a:solidFill>
              </a:rPr>
              <a:t>236 bodova, 5. mjesto, Noela </a:t>
            </a:r>
            <a:r>
              <a:rPr lang="hr-HR" sz="3600" b="1" dirty="0" err="1">
                <a:solidFill>
                  <a:srgbClr val="002060"/>
                </a:solidFill>
              </a:rPr>
              <a:t>Bazianec</a:t>
            </a:r>
            <a:r>
              <a:rPr lang="hr-HR" sz="3600" b="1" dirty="0">
                <a:solidFill>
                  <a:srgbClr val="002060"/>
                </a:solidFill>
              </a:rPr>
              <a:t>, 7.b</a:t>
            </a:r>
          </a:p>
        </p:txBody>
      </p:sp>
      <p:pic>
        <p:nvPicPr>
          <p:cNvPr id="5" name="Rezervirano mjesto sadržaja 4" descr="Slika na kojoj se prikazuje na zatvorenom, krevet, sjedenje, ležanje&#10;&#10;Opis je automatski generiran">
            <a:extLst>
              <a:ext uri="{FF2B5EF4-FFF2-40B4-BE49-F238E27FC236}">
                <a16:creationId xmlns:a16="http://schemas.microsoft.com/office/drawing/2014/main" id="{58E4B96D-46D3-4249-AE10-5EFCB4025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40869"/>
            <a:ext cx="10515600" cy="4024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02773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7C4E79-7511-4A63-971F-78DE51148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 fontAlgn="ctr"/>
            <a:r>
              <a:rPr lang="de-DE" sz="3600" b="1" dirty="0">
                <a:solidFill>
                  <a:srgbClr val="002060"/>
                </a:solidFill>
              </a:rPr>
              <a:t>Vincent van Gogh – „Trauernder alter Mann“</a:t>
            </a:r>
            <a:br>
              <a:rPr lang="hr-HR" sz="3600" b="1" dirty="0">
                <a:solidFill>
                  <a:srgbClr val="002060"/>
                </a:solidFill>
              </a:rPr>
            </a:br>
            <a:r>
              <a:rPr lang="hr-HR" sz="3600" b="1" dirty="0">
                <a:solidFill>
                  <a:srgbClr val="002060"/>
                </a:solidFill>
              </a:rPr>
              <a:t>231 bod, 6. mjesto, Luka </a:t>
            </a:r>
            <a:r>
              <a:rPr lang="hr-HR" sz="3600" b="1" dirty="0" err="1">
                <a:solidFill>
                  <a:srgbClr val="002060"/>
                </a:solidFill>
              </a:rPr>
              <a:t>Martinčević</a:t>
            </a:r>
            <a:r>
              <a:rPr lang="hr-HR" sz="3600" b="1" dirty="0">
                <a:solidFill>
                  <a:srgbClr val="002060"/>
                </a:solidFill>
              </a:rPr>
              <a:t>, 7.c</a:t>
            </a:r>
          </a:p>
        </p:txBody>
      </p:sp>
      <p:pic>
        <p:nvPicPr>
          <p:cNvPr id="5" name="Rezervirano mjesto sadržaja 4" descr="Slika na kojoj se prikazuje osoba, na zatvorenom, sjedenje, muškarac&#10;&#10;Opis je automatski generiran">
            <a:extLst>
              <a:ext uri="{FF2B5EF4-FFF2-40B4-BE49-F238E27FC236}">
                <a16:creationId xmlns:a16="http://schemas.microsoft.com/office/drawing/2014/main" id="{DE8895D2-EE4F-420A-B97F-9C4DDF29D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680" y="1616619"/>
            <a:ext cx="7363177" cy="4911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4437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881596-2BF6-4AB0-964C-14F7079E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3868"/>
            <a:ext cx="10515600" cy="1325563"/>
          </a:xfrm>
        </p:spPr>
        <p:txBody>
          <a:bodyPr>
            <a:normAutofit/>
          </a:bodyPr>
          <a:lstStyle/>
          <a:p>
            <a:pPr algn="ctr" fontAlgn="ctr"/>
            <a:r>
              <a:rPr lang="hr-HR" sz="3600" b="1" dirty="0">
                <a:solidFill>
                  <a:srgbClr val="002060"/>
                </a:solidFill>
              </a:rPr>
              <a:t>Vjekoslav Karas – „Rimljanka s lutnjom“</a:t>
            </a:r>
            <a:br>
              <a:rPr lang="hr-HR" sz="3600" b="1" dirty="0">
                <a:solidFill>
                  <a:srgbClr val="002060"/>
                </a:solidFill>
              </a:rPr>
            </a:br>
            <a:r>
              <a:rPr lang="hr-HR" sz="3600" b="1" dirty="0">
                <a:solidFill>
                  <a:srgbClr val="002060"/>
                </a:solidFill>
              </a:rPr>
              <a:t>227 bodova, 7. mjesto, Jana Bošnjak, 7.b</a:t>
            </a:r>
          </a:p>
        </p:txBody>
      </p:sp>
      <p:pic>
        <p:nvPicPr>
          <p:cNvPr id="5" name="Rezervirano mjesto sadržaja 4" descr="Slika na kojoj se prikazuje gitara, žena, držanje&#10;&#10;Opis je automatski generiran">
            <a:extLst>
              <a:ext uri="{FF2B5EF4-FFF2-40B4-BE49-F238E27FC236}">
                <a16:creationId xmlns:a16="http://schemas.microsoft.com/office/drawing/2014/main" id="{27C4BDD9-C706-4341-8611-7E470223A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4" b="3483"/>
          <a:stretch/>
        </p:blipFill>
        <p:spPr>
          <a:xfrm>
            <a:off x="2031470" y="1584959"/>
            <a:ext cx="8053055" cy="490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9305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AD9EFF-C6DC-4A22-AC0E-02EE48ABA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451"/>
            <a:ext cx="10515600" cy="1325563"/>
          </a:xfrm>
        </p:spPr>
        <p:txBody>
          <a:bodyPr>
            <a:normAutofit/>
          </a:bodyPr>
          <a:lstStyle/>
          <a:p>
            <a:pPr algn="ctr" fontAlgn="ctr"/>
            <a:r>
              <a:rPr lang="nl-NL" sz="3600" b="1" dirty="0">
                <a:solidFill>
                  <a:srgbClr val="002060"/>
                </a:solidFill>
              </a:rPr>
              <a:t>Vincent van Gogh – „Portrait of Dr. Gachet“</a:t>
            </a:r>
            <a:br>
              <a:rPr lang="hr-HR" sz="3600" b="1" dirty="0">
                <a:solidFill>
                  <a:srgbClr val="002060"/>
                </a:solidFill>
              </a:rPr>
            </a:br>
            <a:r>
              <a:rPr lang="hr-HR" sz="3600" b="1" dirty="0">
                <a:solidFill>
                  <a:srgbClr val="002060"/>
                </a:solidFill>
              </a:rPr>
              <a:t>222 boda, 8. mjesto, Ivano Voloder Petrović, 7.c</a:t>
            </a:r>
          </a:p>
        </p:txBody>
      </p:sp>
      <p:pic>
        <p:nvPicPr>
          <p:cNvPr id="5" name="Rezervirano mjesto sadržaja 4" descr="Slika na kojoj se prikazuje muškarac&#10;&#10;Opis je automatski generiran">
            <a:extLst>
              <a:ext uri="{FF2B5EF4-FFF2-40B4-BE49-F238E27FC236}">
                <a16:creationId xmlns:a16="http://schemas.microsoft.com/office/drawing/2014/main" id="{88CBD5C4-0AB4-4665-AD27-E1867B400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96" y="1541419"/>
            <a:ext cx="9530101" cy="4990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1918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FAA289-C4E0-49D0-9460-7AD1EB235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 fontAlgn="ctr"/>
            <a:r>
              <a:rPr lang="hr-HR" sz="3600" b="1" dirty="0">
                <a:solidFill>
                  <a:srgbClr val="002060"/>
                </a:solidFill>
              </a:rPr>
              <a:t>Vjekoslav Karas – „Rimljanka s lutnjom“</a:t>
            </a:r>
            <a:br>
              <a:rPr lang="hr-HR" sz="3600" b="1" dirty="0">
                <a:solidFill>
                  <a:srgbClr val="002060"/>
                </a:solidFill>
              </a:rPr>
            </a:br>
            <a:r>
              <a:rPr lang="hr-HR" sz="3600" b="1" dirty="0">
                <a:solidFill>
                  <a:srgbClr val="002060"/>
                </a:solidFill>
              </a:rPr>
              <a:t>220 bodova, 9. mjesto, Jakov Damjanović, 7.b</a:t>
            </a:r>
          </a:p>
        </p:txBody>
      </p:sp>
      <p:pic>
        <p:nvPicPr>
          <p:cNvPr id="5" name="Rezervirano mjesto sadržaja 4" descr="Slika na kojoj se prikazuje osoba, držanje, muškarac, gitara&#10;&#10;Opis je automatski generiran">
            <a:extLst>
              <a:ext uri="{FF2B5EF4-FFF2-40B4-BE49-F238E27FC236}">
                <a16:creationId xmlns:a16="http://schemas.microsoft.com/office/drawing/2014/main" id="{92B00E8C-0516-4D14-8486-74A29B286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82" y="1433738"/>
            <a:ext cx="8191982" cy="5062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7649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6B5062-48A0-4747-97F1-DB117F80B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138702"/>
            <a:ext cx="10515600" cy="1325563"/>
          </a:xfrm>
        </p:spPr>
        <p:txBody>
          <a:bodyPr>
            <a:normAutofit/>
          </a:bodyPr>
          <a:lstStyle/>
          <a:p>
            <a:pPr algn="ctr" fontAlgn="ctr"/>
            <a:r>
              <a:rPr lang="nl-NL" sz="3600" b="1" dirty="0">
                <a:solidFill>
                  <a:srgbClr val="002060"/>
                </a:solidFill>
              </a:rPr>
              <a:t>Vincent van Gogh – „Portret Marie Ginoux“</a:t>
            </a:r>
            <a:br>
              <a:rPr lang="hr-HR" sz="3600" b="1" dirty="0">
                <a:solidFill>
                  <a:srgbClr val="002060"/>
                </a:solidFill>
              </a:rPr>
            </a:br>
            <a:r>
              <a:rPr lang="hr-HR" sz="3600" b="1" dirty="0">
                <a:solidFill>
                  <a:srgbClr val="002060"/>
                </a:solidFill>
              </a:rPr>
              <a:t>220 bodova, 10. mjesto, Nino </a:t>
            </a:r>
            <a:r>
              <a:rPr lang="hr-HR" sz="3600" b="1" dirty="0" err="1">
                <a:solidFill>
                  <a:srgbClr val="002060"/>
                </a:solidFill>
              </a:rPr>
              <a:t>Pleša</a:t>
            </a:r>
            <a:r>
              <a:rPr lang="hr-HR" sz="3600" b="1" dirty="0">
                <a:solidFill>
                  <a:srgbClr val="002060"/>
                </a:solidFill>
              </a:rPr>
              <a:t>, 7.b</a:t>
            </a:r>
          </a:p>
        </p:txBody>
      </p:sp>
      <p:pic>
        <p:nvPicPr>
          <p:cNvPr id="5" name="Rezervirano mjesto sadržaja 4" descr="Slika na kojoj se prikazuje osoba, na zatvorenom, fotografija, žena&#10;&#10;Opis je automatski generiran">
            <a:extLst>
              <a:ext uri="{FF2B5EF4-FFF2-40B4-BE49-F238E27FC236}">
                <a16:creationId xmlns:a16="http://schemas.microsoft.com/office/drawing/2014/main" id="{3B3665AC-0743-4FD8-9C03-3F75820A0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498" y="1525663"/>
            <a:ext cx="4884765" cy="5084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9127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E71140-B7C1-42B0-B24B-927D029F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ctr"/>
            <a:r>
              <a:rPr lang="nl-NL" sz="3600" b="1" dirty="0">
                <a:solidFill>
                  <a:srgbClr val="002060"/>
                </a:solidFill>
              </a:rPr>
              <a:t>Vincent van Gogh – „Portrait of Dr. Gachet“</a:t>
            </a:r>
            <a:br>
              <a:rPr lang="hr-HR" sz="3600" b="1" dirty="0">
                <a:solidFill>
                  <a:srgbClr val="002060"/>
                </a:solidFill>
              </a:rPr>
            </a:br>
            <a:r>
              <a:rPr lang="hr-HR" sz="3600" b="1" dirty="0">
                <a:solidFill>
                  <a:srgbClr val="002060"/>
                </a:solidFill>
              </a:rPr>
              <a:t>209 bodova, 11. mjesto, Mihael </a:t>
            </a:r>
            <a:r>
              <a:rPr lang="hr-HR" sz="3600" b="1" dirty="0" err="1">
                <a:solidFill>
                  <a:srgbClr val="002060"/>
                </a:solidFill>
              </a:rPr>
              <a:t>Srpak</a:t>
            </a:r>
            <a:r>
              <a:rPr lang="hr-HR" sz="3600" b="1" dirty="0">
                <a:solidFill>
                  <a:srgbClr val="002060"/>
                </a:solidFill>
              </a:rPr>
              <a:t>, 7.b</a:t>
            </a:r>
          </a:p>
        </p:txBody>
      </p:sp>
      <p:pic>
        <p:nvPicPr>
          <p:cNvPr id="5" name="Rezervirano mjesto sadržaja 4" descr="Slika na kojoj se prikazuje tekst, sjedenje, fotografija, muškarac&#10;&#10;Opis je automatski generiran">
            <a:extLst>
              <a:ext uri="{FF2B5EF4-FFF2-40B4-BE49-F238E27FC236}">
                <a16:creationId xmlns:a16="http://schemas.microsoft.com/office/drawing/2014/main" id="{9B23B268-2722-4929-9427-FFFBEFA36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7904" r="4138" b="7198"/>
          <a:stretch/>
        </p:blipFill>
        <p:spPr>
          <a:xfrm>
            <a:off x="2351313" y="1690686"/>
            <a:ext cx="7480664" cy="4911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849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FEB889-7B77-42E9-8003-0D04BFC6D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 fontAlgn="ctr"/>
            <a:r>
              <a:rPr lang="de-DE" sz="3600" b="1" dirty="0">
                <a:solidFill>
                  <a:srgbClr val="002060"/>
                </a:solidFill>
              </a:rPr>
              <a:t>Vincent van Gogh – „Trauernder alter Mann“</a:t>
            </a:r>
            <a:br>
              <a:rPr lang="hr-HR" sz="3600" b="1" dirty="0">
                <a:solidFill>
                  <a:srgbClr val="002060"/>
                </a:solidFill>
              </a:rPr>
            </a:br>
            <a:r>
              <a:rPr lang="hr-HR" sz="3600" b="1" dirty="0">
                <a:solidFill>
                  <a:srgbClr val="002060"/>
                </a:solidFill>
              </a:rPr>
              <a:t>199 bodova, 12. mjesto, Maksim Raguž, 7.b</a:t>
            </a:r>
          </a:p>
        </p:txBody>
      </p:sp>
      <p:pic>
        <p:nvPicPr>
          <p:cNvPr id="5" name="Rezervirano mjesto sadržaja 4" descr="Slika na kojoj se prikazuje na zatvorenom, osoba, sjedenje, muškarac&#10;&#10;Opis je automatski generiran">
            <a:extLst>
              <a:ext uri="{FF2B5EF4-FFF2-40B4-BE49-F238E27FC236}">
                <a16:creationId xmlns:a16="http://schemas.microsoft.com/office/drawing/2014/main" id="{959A2A6B-9B85-4619-90CE-FAF9DB361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424" y="1477281"/>
            <a:ext cx="7494850" cy="495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7198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A77BD6-048F-4EB4-9575-28F758EAF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994" y="-79012"/>
            <a:ext cx="10515600" cy="1325563"/>
          </a:xfrm>
        </p:spPr>
        <p:txBody>
          <a:bodyPr>
            <a:normAutofit/>
          </a:bodyPr>
          <a:lstStyle/>
          <a:p>
            <a:pPr algn="ctr" fontAlgn="ctr"/>
            <a:r>
              <a:rPr lang="de-DE" sz="3600" b="1" dirty="0">
                <a:solidFill>
                  <a:srgbClr val="002060"/>
                </a:solidFill>
              </a:rPr>
              <a:t>Vincent van Gogh – „Trauernder alter Mann“</a:t>
            </a:r>
            <a:br>
              <a:rPr lang="hr-HR" sz="3600" b="1" dirty="0">
                <a:solidFill>
                  <a:srgbClr val="002060"/>
                </a:solidFill>
              </a:rPr>
            </a:br>
            <a:r>
              <a:rPr lang="hr-HR" sz="3600" b="1" dirty="0">
                <a:solidFill>
                  <a:srgbClr val="002060"/>
                </a:solidFill>
              </a:rPr>
              <a:t>195 bodova, 13. mjesto, Stipe Tolić, 7.c</a:t>
            </a:r>
          </a:p>
        </p:txBody>
      </p:sp>
      <p:pic>
        <p:nvPicPr>
          <p:cNvPr id="5" name="Rezervirano mjesto sadržaja 4" descr="Slika na kojoj se prikazuje osoba, muškarac, sjedenje, mlado&#10;&#10;Opis je automatski generiran">
            <a:extLst>
              <a:ext uri="{FF2B5EF4-FFF2-40B4-BE49-F238E27FC236}">
                <a16:creationId xmlns:a16="http://schemas.microsoft.com/office/drawing/2014/main" id="{CDE319E5-B19E-42CA-893F-324057555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297" y="1333635"/>
            <a:ext cx="5364480" cy="531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2737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79F8D3-E64B-46CA-B6C8-D535EEF9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55561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i="1" dirty="0">
                <a:solidFill>
                  <a:srgbClr val="C00000"/>
                </a:solidFill>
              </a:rPr>
              <a:t>Što su učenici rekli o projektu:</a:t>
            </a:r>
            <a:br>
              <a:rPr lang="hr-HR" b="1" i="1" dirty="0">
                <a:solidFill>
                  <a:srgbClr val="C00000"/>
                </a:solidFill>
              </a:rPr>
            </a:br>
            <a:r>
              <a:rPr lang="hr-HR" b="1" dirty="0"/>
              <a:t>Što misliš o projektu REMAKE u kojem si i sam sudjelovao ?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8033E22-F570-458C-8F27-3FD8A027F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1944"/>
            <a:ext cx="10515600" cy="394498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Baš mi se svidjelo izrađivati ga, Teško je bilo odlučiti koji original odabrati, Vjerojatno ću opet izraditi sličan rad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Teško je bilo odlučiti koji original odabrati, Bilo mi je teško razumjeti što se traži u zadatku, Imao/la sam problem prilikom izrade QR koda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Bilo mi je teško razumjeti što se traži u zadatku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Baš mi se svidjelo izrađivati ga, Teško je bilo odlučiti koji original odabrati</a:t>
            </a:r>
          </a:p>
        </p:txBody>
      </p:sp>
    </p:spTree>
    <p:extLst>
      <p:ext uri="{BB962C8B-B14F-4D97-AF65-F5344CB8AC3E}">
        <p14:creationId xmlns:p14="http://schemas.microsoft.com/office/powerpoint/2010/main" val="3416558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C4E5FF-BD07-49B4-AE7F-0691C5173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5" cy="881502"/>
          </a:xfrm>
        </p:spPr>
        <p:txBody>
          <a:bodyPr/>
          <a:lstStyle/>
          <a:p>
            <a:r>
              <a:rPr lang="hr-HR" b="1" dirty="0"/>
              <a:t>1. zadatak: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2E9592A-0E7D-40C2-9283-E11E7203E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943" y="2556932"/>
            <a:ext cx="10493828" cy="3318936"/>
          </a:xfrm>
        </p:spPr>
        <p:txBody>
          <a:bodyPr>
            <a:normAutofit/>
          </a:bodyPr>
          <a:lstStyle/>
          <a:p>
            <a:r>
              <a:rPr lang="hr-HR" dirty="0"/>
              <a:t>izabrati neku umjetničku sliku </a:t>
            </a:r>
            <a:r>
              <a:rPr lang="hr-HR" b="1" dirty="0"/>
              <a:t>(</a:t>
            </a:r>
            <a:r>
              <a:rPr lang="hr-HR" b="1" u="sng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http://bit.ly/poznati-remake</a:t>
            </a:r>
            <a:r>
              <a:rPr lang="hr-HR" b="1" u="sng" dirty="0"/>
              <a:t>)</a:t>
            </a:r>
            <a:endParaRPr lang="hr-HR" b="1" dirty="0"/>
          </a:p>
          <a:p>
            <a:r>
              <a:rPr lang="hr-HR" dirty="0"/>
              <a:t>slikati sebe (što vjernije kao na originalu)</a:t>
            </a:r>
          </a:p>
          <a:p>
            <a:r>
              <a:rPr lang="hr-HR" dirty="0"/>
              <a:t>generirati QR kôd (URL  originalne slike) (</a:t>
            </a:r>
            <a:r>
              <a:rPr lang="hr-HR" b="1" u="sng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https://www.qr-code-generator.com</a:t>
            </a:r>
            <a:r>
              <a:rPr lang="hr-HR" b="1" u="sng" dirty="0">
                <a:solidFill>
                  <a:srgbClr val="0070C0"/>
                </a:solidFill>
              </a:rPr>
              <a:t> )</a:t>
            </a:r>
            <a:endParaRPr lang="hr-HR" b="1" dirty="0">
              <a:solidFill>
                <a:srgbClr val="0070C0"/>
              </a:solidFill>
            </a:endParaRPr>
          </a:p>
          <a:p>
            <a:r>
              <a:rPr lang="hr-HR" dirty="0"/>
              <a:t>spojiti originalnu sliku, svoju </a:t>
            </a:r>
            <a:r>
              <a:rPr lang="hr-HR" dirty="0" err="1"/>
              <a:t>fotku</a:t>
            </a:r>
            <a:r>
              <a:rPr lang="hr-HR" dirty="0"/>
              <a:t> i QR  kôd u jednu sliku (programom  Bojanje)</a:t>
            </a:r>
          </a:p>
          <a:p>
            <a:r>
              <a:rPr lang="hr-HR" dirty="0"/>
              <a:t>objaviti rad u </a:t>
            </a:r>
            <a:r>
              <a:rPr lang="hr-HR" dirty="0" err="1"/>
              <a:t>Teams</a:t>
            </a:r>
            <a:r>
              <a:rPr lang="hr-HR" dirty="0"/>
              <a:t>-ima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88345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4CA7FB7-209B-48E3-A0CE-EC575975E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94" y="397419"/>
            <a:ext cx="10515600" cy="2511244"/>
          </a:xfrm>
        </p:spPr>
        <p:txBody>
          <a:bodyPr/>
          <a:lstStyle/>
          <a:p>
            <a:pPr algn="ctr"/>
            <a:r>
              <a:rPr lang="hr-HR" dirty="0"/>
              <a:t>Vjerujem da su vam se svidjele ideje kako su učenici SEDMIH razreda na svojim slikama udahnuli umjetnički „štih” odabrane originalne slike!</a:t>
            </a:r>
          </a:p>
          <a:p>
            <a:pPr algn="ctr"/>
            <a:r>
              <a:rPr lang="hr-HR" u="sng" dirty="0">
                <a:hlinkClick r:id="rId2"/>
              </a:rPr>
              <a:t>http://bit.ly/poznati-remake</a:t>
            </a:r>
            <a:endParaRPr lang="hr-HR" dirty="0"/>
          </a:p>
          <a:p>
            <a:pPr marL="0" indent="0" algn="ctr">
              <a:buNone/>
            </a:pPr>
            <a:endParaRPr lang="hr-HR" dirty="0"/>
          </a:p>
        </p:txBody>
      </p:sp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27DAB092-C9B3-4663-9C77-789662C90F22}"/>
              </a:ext>
            </a:extLst>
          </p:cNvPr>
          <p:cNvSpPr txBox="1">
            <a:spLocks/>
          </p:cNvSpPr>
          <p:nvPr/>
        </p:nvSpPr>
        <p:spPr>
          <a:xfrm>
            <a:off x="838200" y="3118848"/>
            <a:ext cx="10515600" cy="2511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 dirty="0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2463171C-17E1-406A-B469-4B7FB138C779}"/>
              </a:ext>
            </a:extLst>
          </p:cNvPr>
          <p:cNvSpPr/>
          <p:nvPr/>
        </p:nvSpPr>
        <p:spPr>
          <a:xfrm>
            <a:off x="536665" y="3318570"/>
            <a:ext cx="111186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dirty="0"/>
              <a:t>Nasmijte se malo sa smiješnim primjerima </a:t>
            </a:r>
            <a:r>
              <a:rPr lang="hr-HR" sz="2800" dirty="0" err="1"/>
              <a:t>Remake</a:t>
            </a:r>
            <a:r>
              <a:rPr lang="hr-HR" sz="2800" dirty="0"/>
              <a:t> fotografija na temu: Karantena </a:t>
            </a:r>
          </a:p>
          <a:p>
            <a:pPr algn="ctr"/>
            <a:r>
              <a:rPr lang="hr-HR" sz="2800" dirty="0">
                <a:hlinkClick r:id="rId3"/>
              </a:rPr>
              <a:t>https://www.classicfm.com/discover-music/humour/recreating-famous-paintings-home-quarantine/</a:t>
            </a:r>
            <a:endParaRPr lang="hr-HR" sz="2800" dirty="0"/>
          </a:p>
          <a:p>
            <a:pPr algn="ctr"/>
            <a:r>
              <a:rPr lang="hr-HR" sz="2800" dirty="0"/>
              <a:t> </a:t>
            </a:r>
          </a:p>
          <a:p>
            <a:pPr algn="ctr"/>
            <a:endParaRPr lang="hr-HR" sz="2800" dirty="0"/>
          </a:p>
          <a:p>
            <a:pPr algn="ctr"/>
            <a:r>
              <a:rPr lang="hr-HR" sz="2800" dirty="0">
                <a:hlinkClick r:id="rId4"/>
              </a:rPr>
              <a:t>https://www.boredpanda.com/art-recreation-at-home-museum-challenge/</a:t>
            </a:r>
            <a:endParaRPr lang="hr-HR" sz="2800" dirty="0"/>
          </a:p>
          <a:p>
            <a:pPr algn="ctr"/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3868397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9A2E75-6FFB-4EF4-835F-900F4E29D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988" y="14014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5400" b="1" dirty="0">
                <a:solidFill>
                  <a:srgbClr val="C00000"/>
                </a:solidFill>
              </a:rPr>
              <a:t>Izbor najoriginalnije LOGO kreacije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F8B2BAF-AE4D-433B-9325-2694CB94B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987" y="2966448"/>
            <a:ext cx="10683241" cy="2206443"/>
          </a:xfrm>
        </p:spPr>
        <p:txBody>
          <a:bodyPr>
            <a:noAutofit/>
          </a:bodyPr>
          <a:lstStyle/>
          <a:p>
            <a:pPr algn="ctr"/>
            <a:r>
              <a:rPr lang="hr-HR" sz="4000" b="1" dirty="0"/>
              <a:t>Odabrano 9 radova kojima su učenici trebali dodijeliti jedan od 1 do 9 bodova.</a:t>
            </a:r>
          </a:p>
        </p:txBody>
      </p:sp>
    </p:spTree>
    <p:extLst>
      <p:ext uri="{BB962C8B-B14F-4D97-AF65-F5344CB8AC3E}">
        <p14:creationId xmlns:p14="http://schemas.microsoft.com/office/powerpoint/2010/main" val="407991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41117C54-F8CA-4AAB-9985-A1FF736D4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850" y="176206"/>
            <a:ext cx="7734299" cy="6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7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CB23F56E-89B3-4EA2-A740-00489707CC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lang="hr-HR" sz="4700" b="1" i="1"/>
              <a:t>Što su učenici rekli o ocjenjivanju najbolje kreacije:</a:t>
            </a:r>
            <a:br>
              <a:rPr lang="hr-HR" sz="4700" b="1" i="1"/>
            </a:br>
            <a:endParaRPr lang="hr-HR" sz="47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412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79F8D3-E64B-46CA-B6C8-D535EEF9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09366" cy="1594304"/>
          </a:xfrm>
        </p:spPr>
        <p:txBody>
          <a:bodyPr>
            <a:noAutofit/>
          </a:bodyPr>
          <a:lstStyle/>
          <a:p>
            <a:pPr algn="ctr"/>
            <a:r>
              <a:rPr lang="hr-HR" sz="3200" b="1" i="1" dirty="0">
                <a:solidFill>
                  <a:srgbClr val="C00000"/>
                </a:solidFill>
              </a:rPr>
              <a:t>Napiši kojoj si Kreaciji dao/dala </a:t>
            </a:r>
            <a:r>
              <a:rPr lang="hr-HR" sz="3200" b="1" i="1" dirty="0">
                <a:solidFill>
                  <a:srgbClr val="002060"/>
                </a:solidFill>
              </a:rPr>
              <a:t>najviše (9) bodova </a:t>
            </a:r>
            <a:r>
              <a:rPr lang="hr-HR" sz="3200" b="1" i="1" dirty="0">
                <a:solidFill>
                  <a:srgbClr val="C00000"/>
                </a:solidFill>
              </a:rPr>
              <a:t>i objasni zašto? (boduje se tvoj opis)</a:t>
            </a:r>
            <a:endParaRPr lang="hr-HR" sz="3200" b="1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8033E22-F570-458C-8F27-3FD8A027F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9393"/>
            <a:ext cx="10831286" cy="450233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Najviše sam bodova dao Kreaciji-7 jer je daleko najkreativnija i oduzela mi je dah kad sam je isprobao. Posebno me oduševila mogućnost crtanja namještaja i prozora u drugačijim bojama i mogućnost prodavanja kuće. Osjećao sam se kao agent za nekretnine i dizajner u isto vrijeme!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Najviše bodova dala sam Kreaciji-7. Pregršt elemenata, lijepo raspoređenih te jako kreativna zamisao. </a:t>
            </a:r>
            <a:r>
              <a:rPr lang="hr-HR" dirty="0" err="1"/>
              <a:t>Primjeti</a:t>
            </a:r>
            <a:r>
              <a:rPr lang="hr-HR" dirty="0"/>
              <a:t> se da je uloženo puno truda u ovaj rad te od mene zaslužuje najbolje mjesto.</a:t>
            </a:r>
          </a:p>
          <a:p>
            <a:pPr>
              <a:buFont typeface="Wingdings" panose="05000000000000000000" pitchFamily="2" charset="2"/>
              <a:buChar char="ü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58458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E30BBF4-2738-4480-80C6-D19B9D101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737" y="963476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Kreaciji 7 koja omogućuje uređivanje sobe u različitim bojama i onda omogućuje prodaju uređene sobe dao sam najviše bodova. Program je bio najzahtjevniji za napisati, ima praktičnu svrhu, pokazuje se na ekranu točno ono što se i prodaje. Slični se program može naći i na IKEA stranici gdje se može urediti soba prije kupnje namještaj</a:t>
            </a:r>
          </a:p>
          <a:p>
            <a:pPr>
              <a:buFont typeface="Wingdings" panose="05000000000000000000" pitchFamily="2" charset="2"/>
              <a:buChar char="ü"/>
            </a:pPr>
            <a:endParaRPr lang="hr-HR" dirty="0"/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Kreaciji 7 sam dao najviše bodova jer je po meni najoriginalnija od svih kreacija te je jako lijepo nacrtano.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Ta kreacija mi je bila najbolja i po meni najteža za napraviti pa sam joj dao 9 bodova.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67599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79F8D3-E64B-46CA-B6C8-D535EEF9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09366" cy="1594304"/>
          </a:xfrm>
        </p:spPr>
        <p:txBody>
          <a:bodyPr>
            <a:noAutofit/>
          </a:bodyPr>
          <a:lstStyle/>
          <a:p>
            <a:pPr algn="ctr"/>
            <a:r>
              <a:rPr lang="hr-HR" sz="3200" b="1" i="1" dirty="0">
                <a:solidFill>
                  <a:srgbClr val="C00000"/>
                </a:solidFill>
              </a:rPr>
              <a:t>Napiši kojoj si Kreaciji dao/dala </a:t>
            </a:r>
            <a:r>
              <a:rPr lang="hr-HR" sz="3200" b="1" i="1" dirty="0">
                <a:solidFill>
                  <a:srgbClr val="002060"/>
                </a:solidFill>
              </a:rPr>
              <a:t>najmanje (1) bod </a:t>
            </a:r>
            <a:r>
              <a:rPr lang="hr-HR" sz="3200" b="1" i="1" dirty="0">
                <a:solidFill>
                  <a:srgbClr val="C00000"/>
                </a:solidFill>
              </a:rPr>
              <a:t>i objasni zašto? (boduje se tvoj opis)</a:t>
            </a:r>
            <a:endParaRPr lang="hr-HR" sz="3200" b="1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8033E22-F570-458C-8F27-3FD8A027F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9393"/>
            <a:ext cx="10831286" cy="450233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Najmanje sam dao kreaciji broj 5 iz razloga tog  što mi se čini da kreacija nije kompleksna kao druge. Vidi se uloženi trud no po mojem mišljenju u kreaciju je trebalo staviti još malo više stavki.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 Kreaciji 5 zato što mi se čini prejednostavnom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Kreaciji 5 jer je najjednostavnija.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1 bod dala sam Kreaciji 5 zato što je bila kratka s izborima u prozoru.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Najmanji broj bodova (1) sam dodijelila Kreaciji pod brojem 5 zato što mislim da se ta Kreacija sastoji od najmanje komponenata (mogućnost odabira svega nekoliko vrsta i broja automobila) te je od svih devet kreacija najjednostavnije napravljena.</a:t>
            </a:r>
          </a:p>
        </p:txBody>
      </p:sp>
    </p:spTree>
    <p:extLst>
      <p:ext uri="{BB962C8B-B14F-4D97-AF65-F5344CB8AC3E}">
        <p14:creationId xmlns:p14="http://schemas.microsoft.com/office/powerpoint/2010/main" val="2733141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1DDBFCE-DCEE-4C34-877B-5A2E482BD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297577"/>
            <a:ext cx="10515600" cy="467650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1 bod sam dao Kreaciji-5 jer je najmanje kreativna, ima premalo mogućnosti i opcija među njima i također, u programu se ne koristi kornjača odnosno ništa se ne nacrta.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Najmanje bodova dala sam Kreaciji-5. Sama ideja je jako kreativna i sviđa mi se, ali smatram da bi se još detalja i elemenata trebalo dodati da bi postala još bolja. :)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Kreaciji 5 sam dao najmanje bodova jer smatram da se moglo još toga napraviti, odnosno program je bio prekratak.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Kreaciji 5 sam dao jedan bod jer imam doživljaj da je u nju uloženo najmanje truda od ovih devet.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92639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39DFCF-9247-4DE5-BB93-074BFAF07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42B652E-D499-4CDA-8F7A-60469EDBC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632" y="996662"/>
            <a:ext cx="4864676" cy="4864676"/>
          </a:xfrm>
          <a:custGeom>
            <a:avLst/>
            <a:gdLst>
              <a:gd name="connsiteX0" fmla="*/ 0 w 4864676"/>
              <a:gd name="connsiteY0" fmla="*/ 0 h 4864676"/>
              <a:gd name="connsiteX1" fmla="*/ 4864676 w 4864676"/>
              <a:gd name="connsiteY1" fmla="*/ 0 h 4864676"/>
              <a:gd name="connsiteX2" fmla="*/ 4864676 w 4864676"/>
              <a:gd name="connsiteY2" fmla="*/ 4864676 h 4864676"/>
              <a:gd name="connsiteX3" fmla="*/ 1281101 w 4864676"/>
              <a:gd name="connsiteY3" fmla="*/ 4864676 h 4864676"/>
              <a:gd name="connsiteX4" fmla="*/ 0 w 4864676"/>
              <a:gd name="connsiteY4" fmla="*/ 3583575 h 486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676" h="4864676">
                <a:moveTo>
                  <a:pt x="0" y="0"/>
                </a:moveTo>
                <a:lnTo>
                  <a:pt x="4864676" y="0"/>
                </a:lnTo>
                <a:lnTo>
                  <a:pt x="4864676" y="4864676"/>
                </a:lnTo>
                <a:lnTo>
                  <a:pt x="1281101" y="4864676"/>
                </a:lnTo>
                <a:lnTo>
                  <a:pt x="0" y="358357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4A22B8-F5B6-47C2-B88E-DADAF3791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5693" y="996662"/>
            <a:ext cx="4864676" cy="4864676"/>
          </a:xfrm>
          <a:custGeom>
            <a:avLst/>
            <a:gdLst>
              <a:gd name="connsiteX0" fmla="*/ 0 w 4864676"/>
              <a:gd name="connsiteY0" fmla="*/ 0 h 4864676"/>
              <a:gd name="connsiteX1" fmla="*/ 3583574 w 4864676"/>
              <a:gd name="connsiteY1" fmla="*/ 0 h 4864676"/>
              <a:gd name="connsiteX2" fmla="*/ 4864676 w 4864676"/>
              <a:gd name="connsiteY2" fmla="*/ 1281103 h 4864676"/>
              <a:gd name="connsiteX3" fmla="*/ 4864676 w 4864676"/>
              <a:gd name="connsiteY3" fmla="*/ 4864676 h 4864676"/>
              <a:gd name="connsiteX4" fmla="*/ 0 w 4864676"/>
              <a:gd name="connsiteY4" fmla="*/ 4864676 h 486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676" h="4864676">
                <a:moveTo>
                  <a:pt x="0" y="0"/>
                </a:moveTo>
                <a:lnTo>
                  <a:pt x="3583574" y="0"/>
                </a:lnTo>
                <a:lnTo>
                  <a:pt x="4864676" y="1281103"/>
                </a:lnTo>
                <a:lnTo>
                  <a:pt x="4864676" y="4864676"/>
                </a:lnTo>
                <a:lnTo>
                  <a:pt x="0" y="4864676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Isosceles Triangle 15">
            <a:extLst>
              <a:ext uri="{FF2B5EF4-FFF2-40B4-BE49-F238E27FC236}">
                <a16:creationId xmlns:a16="http://schemas.microsoft.com/office/drawing/2014/main" id="{A987C18C-164D-4263-B486-4647A98E8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9020" y="1"/>
            <a:ext cx="6613961" cy="3286380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E7E98B39-04C6-408B-92FD-768628740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09286" y="3571620"/>
            <a:ext cx="6613961" cy="3286380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81C8C27-2457-421F-BDC4-7B4EA3C7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A13C66-82C1-44AF-972B-8F5CCA41B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71208" y="5287803"/>
            <a:ext cx="955808" cy="9558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DB36437-FE59-457E-91A7-396BBD3C9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9C0488F6-1B70-4A20-848F-7915A8A8B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anchor="ctr">
            <a:normAutofit/>
          </a:bodyPr>
          <a:lstStyle/>
          <a:p>
            <a:r>
              <a:rPr lang="hr-HR" sz="3600" b="1" dirty="0">
                <a:solidFill>
                  <a:srgbClr val="080808"/>
                </a:solidFill>
              </a:rPr>
              <a:t>Hvala na pažnji!</a:t>
            </a:r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79E7208F-1CEB-48B3-8F08-631F4D8B3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633" y="4518923"/>
            <a:ext cx="3312734" cy="1141851"/>
          </a:xfrm>
          <a:noFill/>
        </p:spPr>
        <p:txBody>
          <a:bodyPr>
            <a:normAutofit/>
          </a:bodyPr>
          <a:lstStyle/>
          <a:p>
            <a:r>
              <a:rPr lang="hr-HR" sz="2000" dirty="0">
                <a:solidFill>
                  <a:srgbClr val="080808"/>
                </a:solidFill>
              </a:rPr>
              <a:t>Učiteljica: </a:t>
            </a:r>
            <a:r>
              <a:rPr lang="hr-HR" sz="2000" b="1" i="1" dirty="0">
                <a:solidFill>
                  <a:srgbClr val="080808"/>
                </a:solidFill>
              </a:rPr>
              <a:t>Magdalena Babić</a:t>
            </a:r>
          </a:p>
          <a:p>
            <a:endParaRPr lang="hr-HR" sz="2000" dirty="0">
              <a:solidFill>
                <a:srgbClr val="080808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4D3693-2EFE-4667-89D5-47E2D5920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42846" y="410171"/>
            <a:ext cx="1321281" cy="1321281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21FD796-9CD0-404D-8DF5-5274C0BCC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30319" y="1508609"/>
            <a:ext cx="700047" cy="70004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61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505F38-CC5A-4334-9785-8E29F4C74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5" cy="1273388"/>
          </a:xfrm>
        </p:spPr>
        <p:txBody>
          <a:bodyPr>
            <a:normAutofit/>
          </a:bodyPr>
          <a:lstStyle/>
          <a:p>
            <a:r>
              <a:rPr lang="hr-HR" b="1" dirty="0"/>
              <a:t>2. zadatak: Izbor REMAKE - radova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92E4D69-2306-4FA6-AE52-2EAC630C4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Pregled i ocjenjivanje </a:t>
            </a:r>
            <a:r>
              <a:rPr lang="hr-HR" b="1" dirty="0"/>
              <a:t>13 izabranih radova </a:t>
            </a:r>
            <a:r>
              <a:rPr lang="hr-HR" dirty="0"/>
              <a:t>bodovima od 1 do 10 putem Google obrasca: </a:t>
            </a:r>
          </a:p>
          <a:p>
            <a:r>
              <a:rPr lang="hr-HR" b="1" u="sng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https://forms.gle/62CGQT6uBBiG4R8a6</a:t>
            </a:r>
            <a:endParaRPr lang="hr-HR" dirty="0">
              <a:solidFill>
                <a:srgbClr val="0070C0"/>
              </a:solidFill>
            </a:endParaRP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08577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505F38-CC5A-4334-9785-8E29F4C74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25" y="2792306"/>
            <a:ext cx="9601195" cy="1273388"/>
          </a:xfrm>
        </p:spPr>
        <p:txBody>
          <a:bodyPr>
            <a:normAutofit/>
          </a:bodyPr>
          <a:lstStyle/>
          <a:p>
            <a:r>
              <a:rPr lang="hr-HR" b="1" dirty="0"/>
              <a:t>Rezultati izbor REMAKE - radova</a:t>
            </a:r>
          </a:p>
        </p:txBody>
      </p:sp>
    </p:spTree>
    <p:extLst>
      <p:ext uri="{BB962C8B-B14F-4D97-AF65-F5344CB8AC3E}">
        <p14:creationId xmlns:p14="http://schemas.microsoft.com/office/powerpoint/2010/main" val="4190074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Rezervirano mjesto sadržaja 3">
            <a:extLst>
              <a:ext uri="{FF2B5EF4-FFF2-40B4-BE49-F238E27FC236}">
                <a16:creationId xmlns:a16="http://schemas.microsoft.com/office/drawing/2014/main" id="{10607983-CBE9-4565-9F9B-EDD66BF1AB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2423882"/>
              </p:ext>
            </p:extLst>
          </p:nvPr>
        </p:nvGraphicFramePr>
        <p:xfrm>
          <a:off x="757646" y="792480"/>
          <a:ext cx="10389324" cy="5329624"/>
        </p:xfrm>
        <a:graphic>
          <a:graphicData uri="http://schemas.openxmlformats.org/drawingml/2006/table">
            <a:tbl>
              <a:tblPr/>
              <a:tblGrid>
                <a:gridCol w="1606773">
                  <a:extLst>
                    <a:ext uri="{9D8B030D-6E8A-4147-A177-3AD203B41FA5}">
                      <a16:colId xmlns:a16="http://schemas.microsoft.com/office/drawing/2014/main" val="92749031"/>
                    </a:ext>
                  </a:extLst>
                </a:gridCol>
                <a:gridCol w="4109151">
                  <a:extLst>
                    <a:ext uri="{9D8B030D-6E8A-4147-A177-3AD203B41FA5}">
                      <a16:colId xmlns:a16="http://schemas.microsoft.com/office/drawing/2014/main" val="547769135"/>
                    </a:ext>
                  </a:extLst>
                </a:gridCol>
                <a:gridCol w="1140602">
                  <a:extLst>
                    <a:ext uri="{9D8B030D-6E8A-4147-A177-3AD203B41FA5}">
                      <a16:colId xmlns:a16="http://schemas.microsoft.com/office/drawing/2014/main" val="4238784774"/>
                    </a:ext>
                  </a:extLst>
                </a:gridCol>
                <a:gridCol w="1043735">
                  <a:extLst>
                    <a:ext uri="{9D8B030D-6E8A-4147-A177-3AD203B41FA5}">
                      <a16:colId xmlns:a16="http://schemas.microsoft.com/office/drawing/2014/main" val="755895880"/>
                    </a:ext>
                  </a:extLst>
                </a:gridCol>
                <a:gridCol w="1796469">
                  <a:extLst>
                    <a:ext uri="{9D8B030D-6E8A-4147-A177-3AD203B41FA5}">
                      <a16:colId xmlns:a16="http://schemas.microsoft.com/office/drawing/2014/main" val="1121633166"/>
                    </a:ext>
                  </a:extLst>
                </a:gridCol>
                <a:gridCol w="692594">
                  <a:extLst>
                    <a:ext uri="{9D8B030D-6E8A-4147-A177-3AD203B41FA5}">
                      <a16:colId xmlns:a16="http://schemas.microsoft.com/office/drawing/2014/main" val="1985962772"/>
                    </a:ext>
                  </a:extLst>
                </a:gridCol>
              </a:tblGrid>
              <a:tr h="59302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 REMAKE rada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Autor i naziv originalne slike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Broj bodova 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Postignuto </a:t>
                      </a:r>
                      <a:b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mjesto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Ime i prezime </a:t>
                      </a:r>
                      <a:b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autora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Razred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888675"/>
                  </a:ext>
                </a:extLst>
              </a:tr>
              <a:tr h="45343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REMAKE -11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Claude Monet – „Women with a Parasol, facing left“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303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 mjesto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Rok </a:t>
                      </a:r>
                      <a:r>
                        <a:rPr lang="hr-H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Bašic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7.c</a:t>
                      </a:r>
                      <a:endParaRPr lang="hr-H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487519"/>
                  </a:ext>
                </a:extLst>
              </a:tr>
              <a:tr h="335468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REMAKE - 5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E3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Josip Račić – „Majka i dijete“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E3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285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E3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 mjesto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E3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Lea </a:t>
                      </a:r>
                      <a:r>
                        <a:rPr lang="hr-H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Dropučić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E3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7.a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E3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323256"/>
                  </a:ext>
                </a:extLst>
              </a:tr>
              <a:tr h="335468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REMAKE - 6</a:t>
                      </a:r>
                      <a:endParaRPr lang="hr-H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Vlaho Bukovac- „Sat engleskog“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269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 mjesto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Leona </a:t>
                      </a:r>
                      <a:r>
                        <a:rPr lang="hr-H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Basić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7.a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345780"/>
                  </a:ext>
                </a:extLst>
              </a:tr>
              <a:tr h="36122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REMAKE - 2</a:t>
                      </a:r>
                      <a:endParaRPr lang="hr-H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Vjekoslav Karas – „Rimljanka s lutnjom“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241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 mjesto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Filip </a:t>
                      </a:r>
                      <a:r>
                        <a:rPr lang="hr-H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Radaljac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7.a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153782"/>
                  </a:ext>
                </a:extLst>
              </a:tr>
              <a:tr h="36122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REMAKE - 10</a:t>
                      </a:r>
                      <a:endParaRPr lang="hr-H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Claude </a:t>
                      </a:r>
                      <a:r>
                        <a:rPr lang="hr-H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Monet</a:t>
                      </a: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– „</a:t>
                      </a:r>
                      <a:r>
                        <a:rPr lang="hr-H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Springtime</a:t>
                      </a: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“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236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 mjesto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Noela </a:t>
                      </a:r>
                      <a:r>
                        <a:rPr lang="hr-H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Bazianec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7.b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512691"/>
                  </a:ext>
                </a:extLst>
              </a:tr>
              <a:tr h="36122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REMAKE - 7</a:t>
                      </a:r>
                      <a:endParaRPr lang="hr-H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Vincent van Gogh – „Trauernder alter Mann“</a:t>
                      </a:r>
                      <a:endParaRPr lang="de-DE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231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 mjesto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Luka </a:t>
                      </a:r>
                      <a:r>
                        <a:rPr lang="hr-H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Martinčević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7.c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3359818"/>
                  </a:ext>
                </a:extLst>
              </a:tr>
              <a:tr h="36122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REMAKE - 4</a:t>
                      </a:r>
                      <a:endParaRPr lang="hr-H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Vjekoslav Karas – „Rimljanka s lutnjom“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227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 mjesto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Jana Bošnjak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7.b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115901"/>
                  </a:ext>
                </a:extLst>
              </a:tr>
              <a:tr h="36122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REMAKE - 13</a:t>
                      </a:r>
                      <a:endParaRPr lang="hr-H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Vincent van Gogh – „Portrait of Dr. Gachet“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222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 mjesto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Ivano Voloder Petrović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7.c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16125"/>
                  </a:ext>
                </a:extLst>
              </a:tr>
              <a:tr h="36122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REMAKE - 3</a:t>
                      </a:r>
                      <a:endParaRPr lang="hr-H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Vjekoslav Karas – „Rimljanka s lutnjom“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220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 mjesto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Jakov Damjanović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7.b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6853669"/>
                  </a:ext>
                </a:extLst>
              </a:tr>
              <a:tr h="36122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REMAKE - 9</a:t>
                      </a:r>
                      <a:endParaRPr lang="hr-H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Vincent van Gogh – „Portret Marie Ginoux“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220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 mjesto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Nino </a:t>
                      </a:r>
                      <a:r>
                        <a:rPr lang="hr-H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Pleša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7.b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773319"/>
                  </a:ext>
                </a:extLst>
              </a:tr>
              <a:tr h="36122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REMAKE - 1</a:t>
                      </a:r>
                      <a:endParaRPr lang="hr-H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Vincent van Gogh – „Portrait of Dr. Gachet“</a:t>
                      </a:r>
                      <a:endParaRPr lang="nl-NL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209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 mjesto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Mihael </a:t>
                      </a:r>
                      <a:r>
                        <a:rPr lang="hr-H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Srpak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7.b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117827"/>
                  </a:ext>
                </a:extLst>
              </a:tr>
              <a:tr h="36122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REMAKE - 8</a:t>
                      </a:r>
                      <a:endParaRPr lang="hr-H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Vincent van Gogh – „Trauernder alter Mann“</a:t>
                      </a:r>
                      <a:endParaRPr lang="de-DE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199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 mjesto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Maksim Raguž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7.b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399916"/>
                  </a:ext>
                </a:extLst>
              </a:tr>
              <a:tr h="36122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REMAKE - 12</a:t>
                      </a:r>
                      <a:endParaRPr lang="hr-H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Vincent van Gogh – „Trauernder alter Mann“</a:t>
                      </a:r>
                      <a:endParaRPr lang="de-DE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195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 mjesto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StipeTolic-7C.jpg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7.c</a:t>
                      </a:r>
                      <a:endParaRPr lang="hr-H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78" marR="8378" marT="83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9553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6832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A43CF9-864E-4122-A29A-4277188B1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0953"/>
            <a:ext cx="10726783" cy="915035"/>
          </a:xfrm>
        </p:spPr>
        <p:txBody>
          <a:bodyPr>
            <a:noAutofit/>
          </a:bodyPr>
          <a:lstStyle/>
          <a:p>
            <a:pPr algn="ctr" fontAlgn="ctr"/>
            <a:r>
              <a:rPr lang="en-US" sz="3600" b="1" dirty="0">
                <a:solidFill>
                  <a:srgbClr val="002060"/>
                </a:solidFill>
              </a:rPr>
              <a:t>Claude Monet – „Women with a Parasol, facing left“</a:t>
            </a:r>
            <a:r>
              <a:rPr lang="hr-HR" sz="3600" b="1" dirty="0">
                <a:solidFill>
                  <a:srgbClr val="002060"/>
                </a:solidFill>
              </a:rPr>
              <a:t>, </a:t>
            </a:r>
            <a:br>
              <a:rPr lang="hr-HR" sz="3600" b="1" dirty="0">
                <a:solidFill>
                  <a:srgbClr val="002060"/>
                </a:solidFill>
              </a:rPr>
            </a:br>
            <a:r>
              <a:rPr lang="hr-HR" sz="3600" b="1" dirty="0">
                <a:solidFill>
                  <a:srgbClr val="002060"/>
                </a:solidFill>
              </a:rPr>
              <a:t>303 boda, 1. mjesto, </a:t>
            </a:r>
            <a:r>
              <a:rPr lang="hr-HR" sz="3600" b="1" dirty="0">
                <a:solidFill>
                  <a:srgbClr val="C00000"/>
                </a:solidFill>
              </a:rPr>
              <a:t>Rok Bašić, 7.c</a:t>
            </a:r>
          </a:p>
        </p:txBody>
      </p:sp>
      <p:pic>
        <p:nvPicPr>
          <p:cNvPr id="5" name="Rezervirano mjesto sadržaja 4" descr="Slika na kojoj se prikazuje trava, raznobojno, prekriveno, umjetnička slika&#10;&#10;Opis je automatski generiran">
            <a:extLst>
              <a:ext uri="{FF2B5EF4-FFF2-40B4-BE49-F238E27FC236}">
                <a16:creationId xmlns:a16="http://schemas.microsoft.com/office/drawing/2014/main" id="{E243F78B-9EDC-4D6A-8DD2-259AFEA04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4" y="1295959"/>
            <a:ext cx="7236823" cy="5176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2543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766567-95BA-4751-BABE-E2838DF3D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923" y="119016"/>
            <a:ext cx="10596154" cy="1124041"/>
          </a:xfrm>
        </p:spPr>
        <p:txBody>
          <a:bodyPr>
            <a:normAutofit/>
          </a:bodyPr>
          <a:lstStyle/>
          <a:p>
            <a:pPr algn="ctr" fontAlgn="ctr"/>
            <a:r>
              <a:rPr lang="hr-HR" sz="3600" b="1" dirty="0">
                <a:solidFill>
                  <a:srgbClr val="002060"/>
                </a:solidFill>
              </a:rPr>
              <a:t>Josip Račić – „Majka i dijete“</a:t>
            </a:r>
            <a:br>
              <a:rPr lang="hr-HR" sz="3600" b="1" dirty="0">
                <a:solidFill>
                  <a:srgbClr val="002060"/>
                </a:solidFill>
              </a:rPr>
            </a:br>
            <a:r>
              <a:rPr lang="hr-HR" sz="3600" b="1" dirty="0">
                <a:solidFill>
                  <a:srgbClr val="002060"/>
                </a:solidFill>
              </a:rPr>
              <a:t>285 bodova, 2. mjesto, </a:t>
            </a:r>
            <a:r>
              <a:rPr lang="hr-HR" sz="3600" b="1" dirty="0">
                <a:solidFill>
                  <a:srgbClr val="C00000"/>
                </a:solidFill>
              </a:rPr>
              <a:t>Lea </a:t>
            </a:r>
            <a:r>
              <a:rPr lang="hr-HR" sz="3600" b="1" dirty="0" err="1">
                <a:solidFill>
                  <a:srgbClr val="C00000"/>
                </a:solidFill>
              </a:rPr>
              <a:t>Dropučić</a:t>
            </a:r>
            <a:r>
              <a:rPr lang="hr-HR" sz="3600" b="1" dirty="0">
                <a:solidFill>
                  <a:srgbClr val="C00000"/>
                </a:solidFill>
              </a:rPr>
              <a:t>, 7.a</a:t>
            </a:r>
            <a:endParaRPr lang="hr-HR" b="1" dirty="0">
              <a:solidFill>
                <a:srgbClr val="C00000"/>
              </a:solidFill>
            </a:endParaRPr>
          </a:p>
        </p:txBody>
      </p:sp>
      <p:pic>
        <p:nvPicPr>
          <p:cNvPr id="5" name="Rezervirano mjesto sadržaja 4" descr="Slika na kojoj se prikazuje osoba, na zatvorenom, stol, sjedenje&#10;&#10;Opis je automatski generiran">
            <a:extLst>
              <a:ext uri="{FF2B5EF4-FFF2-40B4-BE49-F238E27FC236}">
                <a16:creationId xmlns:a16="http://schemas.microsoft.com/office/drawing/2014/main" id="{A2DC57B7-8805-4C4D-B54A-9C73CD457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7" y="1494698"/>
            <a:ext cx="9143762" cy="5054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5331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7F693E-B433-4A9E-9EA5-AAD11115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702"/>
            <a:ext cx="10515600" cy="1325563"/>
          </a:xfrm>
        </p:spPr>
        <p:txBody>
          <a:bodyPr>
            <a:normAutofit/>
          </a:bodyPr>
          <a:lstStyle/>
          <a:p>
            <a:pPr algn="ctr" fontAlgn="ctr"/>
            <a:r>
              <a:rPr lang="hr-HR" sz="3600" b="1" dirty="0">
                <a:solidFill>
                  <a:srgbClr val="002060"/>
                </a:solidFill>
              </a:rPr>
              <a:t>Vlaho Bukovac- „Sat engleskog“</a:t>
            </a:r>
            <a:br>
              <a:rPr lang="hr-HR" sz="3600" b="1" dirty="0">
                <a:solidFill>
                  <a:srgbClr val="002060"/>
                </a:solidFill>
              </a:rPr>
            </a:br>
            <a:r>
              <a:rPr lang="hr-HR" sz="3600" b="1" dirty="0">
                <a:solidFill>
                  <a:srgbClr val="002060"/>
                </a:solidFill>
              </a:rPr>
              <a:t>269 bodova, 3. mjesto, </a:t>
            </a:r>
            <a:r>
              <a:rPr lang="hr-HR" sz="3600" b="1" dirty="0">
                <a:solidFill>
                  <a:srgbClr val="C00000"/>
                </a:solidFill>
              </a:rPr>
              <a:t>Leona </a:t>
            </a:r>
            <a:r>
              <a:rPr lang="hr-HR" sz="3600" b="1" dirty="0" err="1">
                <a:solidFill>
                  <a:srgbClr val="C00000"/>
                </a:solidFill>
              </a:rPr>
              <a:t>Basić</a:t>
            </a:r>
            <a:r>
              <a:rPr lang="hr-HR" sz="3600" b="1" dirty="0">
                <a:solidFill>
                  <a:srgbClr val="C00000"/>
                </a:solidFill>
              </a:rPr>
              <a:t>, 7.a</a:t>
            </a:r>
          </a:p>
        </p:txBody>
      </p:sp>
      <p:pic>
        <p:nvPicPr>
          <p:cNvPr id="5" name="Rezervirano mjesto sadržaja 4" descr="Slika na kojoj se prikazuje fotografija, osoba, grupa, ljudi&#10;&#10;Opis je automatski generiran">
            <a:extLst>
              <a:ext uri="{FF2B5EF4-FFF2-40B4-BE49-F238E27FC236}">
                <a16:creationId xmlns:a16="http://schemas.microsoft.com/office/drawing/2014/main" id="{C39E862F-E9B5-4243-879E-E7B9B6581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806" y="1573075"/>
            <a:ext cx="5042263" cy="504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8111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457899-2A9A-4888-9206-7522A6C1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3868"/>
            <a:ext cx="10515600" cy="1325563"/>
          </a:xfrm>
        </p:spPr>
        <p:txBody>
          <a:bodyPr>
            <a:normAutofit/>
          </a:bodyPr>
          <a:lstStyle/>
          <a:p>
            <a:pPr algn="ctr" fontAlgn="ctr"/>
            <a:r>
              <a:rPr lang="hr-HR" sz="3600" b="1" dirty="0">
                <a:solidFill>
                  <a:srgbClr val="002060"/>
                </a:solidFill>
              </a:rPr>
              <a:t>Vjekoslav Karas – „Rimljanka s lutnjom“</a:t>
            </a:r>
            <a:br>
              <a:rPr lang="hr-HR" sz="3600" b="1" dirty="0">
                <a:solidFill>
                  <a:srgbClr val="002060"/>
                </a:solidFill>
              </a:rPr>
            </a:br>
            <a:r>
              <a:rPr lang="hr-HR" sz="3600" b="1" dirty="0">
                <a:solidFill>
                  <a:srgbClr val="002060"/>
                </a:solidFill>
              </a:rPr>
              <a:t>241 bod, 4. mjesto, Filip </a:t>
            </a:r>
            <a:r>
              <a:rPr lang="hr-HR" sz="3600" b="1" dirty="0" err="1">
                <a:solidFill>
                  <a:srgbClr val="002060"/>
                </a:solidFill>
              </a:rPr>
              <a:t>Radaljac</a:t>
            </a:r>
            <a:r>
              <a:rPr lang="hr-HR" sz="3600" b="1" dirty="0">
                <a:solidFill>
                  <a:srgbClr val="002060"/>
                </a:solidFill>
              </a:rPr>
              <a:t>, 7.a</a:t>
            </a:r>
          </a:p>
        </p:txBody>
      </p:sp>
      <p:pic>
        <p:nvPicPr>
          <p:cNvPr id="5" name="Rezervirano mjesto sadržaja 4" descr="Slika na kojoj se prikazuje na zatvorenom, osoba, stol, fotografija&#10;&#10;Opis je automatski generiran">
            <a:extLst>
              <a:ext uri="{FF2B5EF4-FFF2-40B4-BE49-F238E27FC236}">
                <a16:creationId xmlns:a16="http://schemas.microsoft.com/office/drawing/2014/main" id="{656D8B37-90D2-48C0-BE55-F0D97A2D5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635" y="1599203"/>
            <a:ext cx="7902739" cy="490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393759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ski">
  <a:themeElements>
    <a:clrScheme name="Organski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ski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ski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1_Organski">
  <a:themeElements>
    <a:clrScheme name="Organski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ski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ski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1342</Words>
  <Application>Microsoft Office PowerPoint</Application>
  <PresentationFormat>Široki zaslon</PresentationFormat>
  <Paragraphs>144</Paragraphs>
  <Slides>28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3</vt:i4>
      </vt:variant>
      <vt:variant>
        <vt:lpstr>Naslovi slajdova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Garamond</vt:lpstr>
      <vt:lpstr>Wingdings</vt:lpstr>
      <vt:lpstr>Tema sustava Office</vt:lpstr>
      <vt:lpstr>Organski</vt:lpstr>
      <vt:lpstr>1_Organski</vt:lpstr>
      <vt:lpstr>Projekt – REMAKE  Fotografski prikaz umjetničkih djela u suvremenom vremenu</vt:lpstr>
      <vt:lpstr>1. zadatak:</vt:lpstr>
      <vt:lpstr>2. zadatak: Izbor REMAKE - radova</vt:lpstr>
      <vt:lpstr>Rezultati izbor REMAKE - radova</vt:lpstr>
      <vt:lpstr>PowerPoint prezentacija</vt:lpstr>
      <vt:lpstr>Claude Monet – „Women with a Parasol, facing left“,  303 boda, 1. mjesto, Rok Bašić, 7.c</vt:lpstr>
      <vt:lpstr>Josip Račić – „Majka i dijete“ 285 bodova, 2. mjesto, Lea Dropučić, 7.a</vt:lpstr>
      <vt:lpstr>Vlaho Bukovac- „Sat engleskog“ 269 bodova, 3. mjesto, Leona Basić, 7.a</vt:lpstr>
      <vt:lpstr>Vjekoslav Karas – „Rimljanka s lutnjom“ 241 bod, 4. mjesto, Filip Radaljac, 7.a</vt:lpstr>
      <vt:lpstr>Claude Monet – „Springtime“ 236 bodova, 5. mjesto, Noela Bazianec, 7.b</vt:lpstr>
      <vt:lpstr>Vincent van Gogh – „Trauernder alter Mann“ 231 bod, 6. mjesto, Luka Martinčević, 7.c</vt:lpstr>
      <vt:lpstr>Vjekoslav Karas – „Rimljanka s lutnjom“ 227 bodova, 7. mjesto, Jana Bošnjak, 7.b</vt:lpstr>
      <vt:lpstr>Vincent van Gogh – „Portrait of Dr. Gachet“ 222 boda, 8. mjesto, Ivano Voloder Petrović, 7.c</vt:lpstr>
      <vt:lpstr>Vjekoslav Karas – „Rimljanka s lutnjom“ 220 bodova, 9. mjesto, Jakov Damjanović, 7.b</vt:lpstr>
      <vt:lpstr>Vincent van Gogh – „Portret Marie Ginoux“ 220 bodova, 10. mjesto, Nino Pleša, 7.b</vt:lpstr>
      <vt:lpstr>Vincent van Gogh – „Portrait of Dr. Gachet“ 209 bodova, 11. mjesto, Mihael Srpak, 7.b</vt:lpstr>
      <vt:lpstr>Vincent van Gogh – „Trauernder alter Mann“ 199 bodova, 12. mjesto, Maksim Raguž, 7.b</vt:lpstr>
      <vt:lpstr>Vincent van Gogh – „Trauernder alter Mann“ 195 bodova, 13. mjesto, Stipe Tolić, 7.c</vt:lpstr>
      <vt:lpstr>Što su učenici rekli o projektu: Što misliš o projektu REMAKE u kojem si i sam sudjelovao ? </vt:lpstr>
      <vt:lpstr>PowerPoint prezentacija</vt:lpstr>
      <vt:lpstr>Izbor najoriginalnije LOGO kreacije</vt:lpstr>
      <vt:lpstr>PowerPoint prezentacija</vt:lpstr>
      <vt:lpstr>Što su učenici rekli o ocjenjivanju najbolje kreacije: </vt:lpstr>
      <vt:lpstr>Napiši kojoj si Kreaciji dao/dala najviše (9) bodova i objasni zašto? (boduje se tvoj opis)</vt:lpstr>
      <vt:lpstr>PowerPoint prezentacija</vt:lpstr>
      <vt:lpstr>Napiši kojoj si Kreaciji dao/dala najmanje (1) bod i objasni zašto? (boduje se tvoj opis)</vt:lpstr>
      <vt:lpstr>PowerPoint prezentacija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– REMAKE  Fotografski prikaz umjetničkih djela u suvremenom vremenu</dc:title>
  <dc:creator>Magdalena Babić</dc:creator>
  <cp:lastModifiedBy>Magdalena Babić</cp:lastModifiedBy>
  <cp:revision>3</cp:revision>
  <dcterms:created xsi:type="dcterms:W3CDTF">2020-05-12T23:30:16Z</dcterms:created>
  <dcterms:modified xsi:type="dcterms:W3CDTF">2020-05-12T23:50:02Z</dcterms:modified>
</cp:coreProperties>
</file>